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592" r:id="rId10"/>
    <p:sldId id="598" r:id="rId11"/>
    <p:sldId id="606" r:id="rId12"/>
    <p:sldId id="593" r:id="rId13"/>
    <p:sldId id="627" r:id="rId14"/>
    <p:sldId id="621" r:id="rId15"/>
    <p:sldId id="622" r:id="rId16"/>
    <p:sldId id="626" r:id="rId17"/>
    <p:sldId id="591" r:id="rId18"/>
    <p:sldId id="583" r:id="rId19"/>
    <p:sldId id="618" r:id="rId20"/>
    <p:sldId id="619" r:id="rId21"/>
    <p:sldId id="609" r:id="rId22"/>
    <p:sldId id="615" r:id="rId23"/>
    <p:sldId id="611" r:id="rId24"/>
    <p:sldId id="616" r:id="rId25"/>
    <p:sldId id="629" r:id="rId26"/>
    <p:sldId id="630" r:id="rId27"/>
    <p:sldId id="614" r:id="rId28"/>
    <p:sldId id="628" r:id="rId29"/>
    <p:sldId id="623" r:id="rId30"/>
    <p:sldId id="624" r:id="rId31"/>
    <p:sldId id="581" r:id="rId32"/>
    <p:sldId id="631" r:id="rId33"/>
    <p:sldId id="633" r:id="rId34"/>
    <p:sldId id="582" r:id="rId35"/>
    <p:sldId id="384" r:id="rId36"/>
    <p:sldId id="602" r:id="rId37"/>
    <p:sldId id="584" r:id="rId38"/>
    <p:sldId id="590" r:id="rId39"/>
    <p:sldId id="601" r:id="rId40"/>
    <p:sldId id="585" r:id="rId4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3" autoAdjust="0"/>
    <p:restoredTop sz="86356" autoAdjust="0"/>
  </p:normalViewPr>
  <p:slideViewPr>
    <p:cSldViewPr>
      <p:cViewPr varScale="1">
        <p:scale>
          <a:sx n="135" d="100"/>
          <a:sy n="135" d="100"/>
        </p:scale>
        <p:origin x="33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2019/4/14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2019/4/14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寫清楚</a:t>
            </a:r>
            <a:r>
              <a:rPr kumimoji="1" lang="en-US" altLang="zh-CN" dirty="0"/>
              <a:t>stage</a:t>
            </a:r>
          </a:p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TPR = TP / (TP+FN); 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FNR = FN 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 + FN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br>
              <a:rPr lang="en-US" altLang="zh-TW" dirty="0"/>
            </a:br>
            <a:r>
              <a:rPr lang="en-US" altLang="zh-TW" dirty="0"/>
              <a:t>FPR = FP / (FP + TN);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字放大</a:t>
            </a:r>
          </a:p>
        </p:txBody>
      </p:sp>
    </p:spTree>
    <p:extLst>
      <p:ext uri="{BB962C8B-B14F-4D97-AF65-F5344CB8AC3E}">
        <p14:creationId xmlns:p14="http://schemas.microsoft.com/office/powerpoint/2010/main" val="440601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single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其實並沒有差異很多</a:t>
            </a:r>
            <a:br>
              <a:rPr kumimoji="1" lang="en-US" altLang="zh-CN" dirty="0"/>
            </a:br>
            <a:r>
              <a:rPr kumimoji="1" lang="zh-CN" altLang="en-US" dirty="0"/>
              <a:t>可以看到有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可以減少更多</a:t>
            </a:r>
            <a:r>
              <a:rPr kumimoji="1" lang="en-US" altLang="zh-CN" dirty="0"/>
              <a:t>FN</a:t>
            </a:r>
            <a:br>
              <a:rPr kumimoji="1" lang="en-US" altLang="zh-CN" dirty="0"/>
            </a:br>
            <a:r>
              <a:rPr kumimoji="1" lang="zh-CN" altLang="en-US" dirty="0"/>
              <a:t>也就是更少人被擋在外面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實驗標題寫清楚</a:t>
            </a:r>
            <a:br>
              <a:rPr kumimoji="1" lang="en-US" altLang="zh-CN" dirty="0"/>
            </a:br>
            <a:r>
              <a:rPr kumimoji="1" lang="en-US" altLang="zh-CN" dirty="0" err="1"/>
              <a:t>recongnition</a:t>
            </a:r>
            <a:r>
              <a:rPr kumimoji="1" lang="en-US" altLang="zh-CN" dirty="0"/>
              <a:t> </a:t>
            </a:r>
          </a:p>
          <a:p>
            <a:r>
              <a:rPr kumimoji="1" lang="zh-CN" altLang="en-US" dirty="0"/>
              <a:t>全部單獨做</a:t>
            </a:r>
            <a:r>
              <a:rPr kumimoji="1" lang="en-US" altLang="zh-CN" dirty="0"/>
              <a:t>5-fold</a:t>
            </a:r>
            <a:br>
              <a:rPr kumimoji="1" lang="en-US" altLang="zh-CN" dirty="0"/>
            </a:br>
            <a:r>
              <a:rPr kumimoji="1" lang="en-US" altLang="zh-CN" dirty="0" err="1"/>
              <a:t>preproceing</a:t>
            </a:r>
            <a:endParaRPr kumimoji="1" lang="en-US" altLang="zh-CN" dirty="0"/>
          </a:p>
          <a:p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有曲各自的錯誤分析</a:t>
            </a:r>
            <a:br>
              <a:rPr kumimoji="1" lang="en-US" altLang="zh-CN" dirty="0"/>
            </a:br>
            <a:r>
              <a:rPr kumimoji="1" lang="zh-CN" altLang="en-US" dirty="0"/>
              <a:t>喂進去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的圖長怎樣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錯的唯一一張，在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中是對的但是第二名就是在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中第一名的</a:t>
            </a:r>
            <a:endParaRPr kumimoji="1" lang="en-US" altLang="zh-CN" dirty="0"/>
          </a:p>
          <a:p>
            <a:r>
              <a:rPr kumimoji="1" lang="zh-CN" altLang="en-US" dirty="0"/>
              <a:t>然而在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中判斷成</a:t>
            </a:r>
            <a:r>
              <a:rPr kumimoji="1" lang="en-US" altLang="zh-CN" dirty="0"/>
              <a:t>139</a:t>
            </a:r>
            <a:r>
              <a:rPr kumimoji="1" lang="zh-CN" altLang="en-US" dirty="0"/>
              <a:t>這個人</a:t>
            </a:r>
            <a:r>
              <a:rPr kumimoji="1" lang="zh-TW" altLang="en-US" dirty="0"/>
              <a:t> 在</a:t>
            </a:r>
            <a:r>
              <a:rPr kumimoji="1" lang="en-US" altLang="zh-TW" dirty="0" err="1"/>
              <a:t>nomean</a:t>
            </a:r>
            <a:r>
              <a:rPr kumimoji="1" lang="zh-CN" altLang="en-US" dirty="0"/>
              <a:t>中是第三名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15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用不同</a:t>
            </a:r>
            <a:r>
              <a:rPr kumimoji="1" lang="en-US" altLang="zh-TW" dirty="0"/>
              <a:t>dataset</a:t>
            </a:r>
            <a:r>
              <a:rPr kumimoji="1" lang="zh-CN" altLang="en-US" dirty="0"/>
              <a:t>來算</a:t>
            </a:r>
            <a:r>
              <a:rPr kumimoji="1" lang="en-US" altLang="zh-CN" dirty="0"/>
              <a:t>benchmark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66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</a:p>
        </p:txBody>
      </p:sp>
    </p:spTree>
    <p:extLst>
      <p:ext uri="{BB962C8B-B14F-4D97-AF65-F5344CB8AC3E}">
        <p14:creationId xmlns:p14="http://schemas.microsoft.com/office/powerpoint/2010/main" val="260121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  <a:br>
              <a:rPr kumimoji="1" lang="en-US" altLang="zh-TW" dirty="0"/>
            </a:br>
            <a:r>
              <a:rPr kumimoji="1" lang="zh-CN" altLang="en-US" dirty="0"/>
              <a:t>前面的人方法要敘述清楚</a:t>
            </a:r>
            <a:br>
              <a:rPr kumimoji="1" lang="en-US" altLang="zh-CN" dirty="0"/>
            </a:br>
            <a:r>
              <a:rPr kumimoji="1" lang="zh-CN" altLang="en-US" dirty="0"/>
              <a:t>把</a:t>
            </a:r>
            <a:r>
              <a:rPr kumimoji="1" lang="en-US" altLang="zh-CN" dirty="0"/>
              <a:t>training </a:t>
            </a:r>
            <a:r>
              <a:rPr kumimoji="1" lang="en-US" altLang="zh-CN" dirty="0" err="1"/>
              <a:t>val</a:t>
            </a:r>
            <a:r>
              <a:rPr kumimoji="1" lang="en-US" altLang="zh-CN" dirty="0"/>
              <a:t> </a:t>
            </a:r>
            <a:r>
              <a:rPr kumimoji="1" lang="zh-CN" altLang="en-US" dirty="0"/>
              <a:t>畫出來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3232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1856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vgg_face2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discontinuous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lang="en-US" altLang="zh-TW" dirty="0"/>
                  <a:t>Evaluate face detection performance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37E401-6B92-8042-9E95-071ABFAB4591}"/>
              </a:ext>
            </a:extLst>
          </p:cNvPr>
          <p:cNvSpPr/>
          <p:nvPr/>
        </p:nvSpPr>
        <p:spPr>
          <a:xfrm>
            <a:off x="539750" y="5369094"/>
            <a:ext cx="214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PASCAL face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344CA1-2069-EE4C-891A-86B1E7DEC702}"/>
              </a:ext>
            </a:extLst>
          </p:cNvPr>
          <p:cNvSpPr/>
          <p:nvPr/>
        </p:nvSpPr>
        <p:spPr>
          <a:xfrm>
            <a:off x="3735154" y="5370449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AFW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643A95B-0E9B-FF4A-99D4-B82840CD7710}"/>
              </a:ext>
            </a:extLst>
          </p:cNvPr>
          <p:cNvGrpSpPr/>
          <p:nvPr/>
        </p:nvGrpSpPr>
        <p:grpSpPr>
          <a:xfrm>
            <a:off x="5782007" y="2560980"/>
            <a:ext cx="2808114" cy="3146668"/>
            <a:chOff x="164816" y="2636912"/>
            <a:chExt cx="2808114" cy="3146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0C170A-4EDF-E04B-B79F-8AEB7DEB999B}"/>
                </a:ext>
              </a:extLst>
            </p:cNvPr>
            <p:cNvSpPr/>
            <p:nvPr/>
          </p:nvSpPr>
          <p:spPr>
            <a:xfrm>
              <a:off x="832934" y="5445026"/>
              <a:ext cx="1471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Helvetica" pitchFamily="2" charset="0"/>
                </a:rPr>
                <a:t>FDDB dataset</a:t>
              </a:r>
              <a:endParaRPr lang="en-US" altLang="zh-TW" dirty="0">
                <a:effectLst/>
                <a:latin typeface="Helvetica" pitchFamily="2" charset="0"/>
              </a:endParaRPr>
            </a:p>
          </p:txBody>
        </p:sp>
        <p:pic>
          <p:nvPicPr>
            <p:cNvPr id="11" name="圖片 1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2F4FF99-B5C5-B94F-9865-963223C3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3A85CA-6BFE-6942-B09A-5244581D747F}"/>
              </a:ext>
            </a:extLst>
          </p:cNvPr>
          <p:cNvGrpSpPr/>
          <p:nvPr/>
        </p:nvGrpSpPr>
        <p:grpSpPr>
          <a:xfrm>
            <a:off x="208166" y="2560980"/>
            <a:ext cx="5616228" cy="2808114"/>
            <a:chOff x="2909413" y="2636912"/>
            <a:chExt cx="5616228" cy="2808114"/>
          </a:xfrm>
        </p:grpSpPr>
        <p:pic>
          <p:nvPicPr>
            <p:cNvPr id="23" name="圖片 22" descr="一張含有 文字, 地圖 的圖片&#10;&#10;自動產生的描述">
              <a:extLst>
                <a:ext uri="{FF2B5EF4-FFF2-40B4-BE49-F238E27FC236}">
                  <a16:creationId xmlns:a16="http://schemas.microsoft.com/office/drawing/2014/main" id="{09D5BF3F-B1DA-C348-9082-07A1FB7B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527" y="2636912"/>
              <a:ext cx="2808114" cy="2808114"/>
            </a:xfrm>
            <a:prstGeom prst="rect">
              <a:avLst/>
            </a:prstGeom>
          </p:spPr>
        </p:pic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9413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lang="en-US" altLang="zh-TW" dirty="0"/>
              <a:t>Evaluate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  <a:endParaRPr lang="en-US" altLang="zh-TW" dirty="0"/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34315"/>
              </p:ext>
            </p:extLst>
          </p:nvPr>
        </p:nvGraphicFramePr>
        <p:xfrm>
          <a:off x="4427984" y="3426848"/>
          <a:ext cx="4032448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err="1">
                          <a:latin typeface="+mn-lt"/>
                        </a:rPr>
                        <a:t>mAP</a:t>
                      </a:r>
                      <a:r>
                        <a:rPr lang="en-US" altLang="zh-TW" sz="1600" dirty="0">
                          <a:latin typeface="+mn-lt"/>
                        </a:rPr>
                        <a:t>(%)</a:t>
                      </a:r>
                    </a:p>
                    <a:p>
                      <a:pPr algn="l"/>
                      <a:r>
                        <a:rPr lang="en-US" altLang="zh-TW" sz="1600" dirty="0">
                          <a:latin typeface="+mn-lt"/>
                        </a:rPr>
                        <a:t>Approach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UTKFace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23" y="2770035"/>
            <a:ext cx="4042780" cy="2603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16277"/>
          </a:xfrm>
        </p:spPr>
        <p:txBody>
          <a:bodyPr/>
          <a:lstStyle/>
          <a:p>
            <a:r>
              <a:rPr kumimoji="1" lang="en-US" altLang="zh-TW" dirty="0"/>
              <a:t>Face verification dataset: </a:t>
            </a:r>
            <a:r>
              <a:rPr kumimoji="1" lang="en-US" altLang="zh-TW" dirty="0">
                <a:hlinkClick r:id="rId3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" altLang="zh-TW" dirty="0"/>
              <a:t>13233 images, 5749 people, 1680 of the people pictured have two or more distinct photos.</a:t>
            </a:r>
          </a:p>
          <a:p>
            <a:pPr lvl="1"/>
            <a:r>
              <a:rPr kumimoji="1" lang="en-US" altLang="zh-TW" dirty="0"/>
              <a:t>Provide 10-fold cross validation sets.</a:t>
            </a:r>
          </a:p>
          <a:p>
            <a:r>
              <a:rPr kumimoji="1" lang="en-US" altLang="zh-TW" dirty="0"/>
              <a:t>Official method</a:t>
            </a:r>
          </a:p>
          <a:p>
            <a:pPr lvl="1"/>
            <a:r>
              <a:rPr kumimoji="1" lang="en" altLang="zh-TW" dirty="0"/>
              <a:t>300 matched pairs and 300 mismatched pairs</a:t>
            </a:r>
            <a:r>
              <a:rPr lang="en-US" altLang="zh-TW" dirty="0"/>
              <a:t> within each set.</a:t>
            </a:r>
          </a:p>
          <a:p>
            <a:pPr lvl="1"/>
            <a:r>
              <a:rPr kumimoji="1" lang="en-US" altLang="zh-TW" dirty="0"/>
              <a:t>P</a:t>
            </a:r>
            <a:r>
              <a:rPr kumimoji="1" lang="en" altLang="zh-TW" dirty="0"/>
              <a:t>lot ROC curve via </a:t>
            </a:r>
            <a:r>
              <a:rPr kumimoji="1" lang="en-US" altLang="zh-TW" dirty="0"/>
              <a:t>calculating the</a:t>
            </a:r>
            <a:r>
              <a:rPr kumimoji="1" lang="en" altLang="zh-TW" dirty="0"/>
              <a:t> cosine </a:t>
            </a:r>
            <a:r>
              <a:rPr lang="en-US" altLang="zh-TW" dirty="0"/>
              <a:t>similarity.</a:t>
            </a:r>
          </a:p>
          <a:p>
            <a:pPr lvl="1"/>
            <a:r>
              <a:rPr kumimoji="1" lang="en-US" altLang="zh-TW" dirty="0"/>
              <a:t>Measure the accuracy </a:t>
            </a:r>
            <a:r>
              <a:rPr kumimoji="1" lang="en" altLang="zh-TW" dirty="0"/>
              <a:t>by </a:t>
            </a:r>
            <a:r>
              <a:rPr kumimoji="1" lang="en-US" altLang="zh-TW" dirty="0"/>
              <a:t>choosing</a:t>
            </a:r>
            <a:r>
              <a:rPr kumimoji="1" lang="en" altLang="zh-TW" dirty="0"/>
              <a:t> the threshold with 10-fold validation sets.</a:t>
            </a:r>
          </a:p>
          <a:p>
            <a:pPr lvl="1"/>
            <a:endParaRPr kumimoji="1" lang="en" altLang="zh-TW" dirty="0"/>
          </a:p>
          <a:p>
            <a:pPr lvl="1"/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84111"/>
              </p:ext>
            </p:extLst>
          </p:nvPr>
        </p:nvGraphicFramePr>
        <p:xfrm>
          <a:off x="5441660" y="4247657"/>
          <a:ext cx="283367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Mean 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 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99.18%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4871566" cy="48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single feature and mean feature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8B6393FF-2DF0-844F-BCCE-8C146870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"/>
          <a:stretch/>
        </p:blipFill>
        <p:spPr>
          <a:xfrm>
            <a:off x="755576" y="1533795"/>
            <a:ext cx="7632848" cy="51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272BEF62-5A59-B14B-9CA3-5B883824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"/>
          <a:stretch/>
        </p:blipFill>
        <p:spPr>
          <a:xfrm>
            <a:off x="730250" y="1559461"/>
            <a:ext cx="7683500" cy="51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</a:t>
                </a:r>
              </a:p>
              <a:p>
                <a:pPr lvl="1"/>
                <a:r>
                  <a:rPr kumimoji="1" lang="en-US" altLang="zh-TW" dirty="0"/>
                  <a:t>Select the threshold according to the lowest penalty.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kumimoji="1"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Pros and Cons of with mean:</a:t>
                </a:r>
              </a:p>
              <a:p>
                <a:pPr lvl="2"/>
                <a:r>
                  <a:rPr kumimoji="1" lang="en-US" altLang="zh-TW" dirty="0"/>
                  <a:t>Pros: have better runtime efficiency</a:t>
                </a:r>
              </a:p>
              <a:p>
                <a:pPr lvl="2"/>
                <a:r>
                  <a:rPr kumimoji="1" lang="en-US" altLang="zh-TW" dirty="0"/>
                  <a:t>Cons: in a larger dataset, the accuracy might decline</a:t>
                </a:r>
              </a:p>
              <a:p>
                <a:pPr lvl="1"/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  <a:blipFill>
                <a:blip r:embed="rId3"/>
                <a:stretch>
                  <a:fillRect l="-455" t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17CC46-C84C-A146-AE5A-E6ED6D226910}"/>
              </a:ext>
            </a:extLst>
          </p:cNvPr>
          <p:cNvSpPr txBox="1"/>
          <p:nvPr/>
        </p:nvSpPr>
        <p:spPr>
          <a:xfrm>
            <a:off x="4932040" y="6237312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only two authorized users pass the threshold </a:t>
            </a:r>
          </a:p>
          <a:p>
            <a:r>
              <a:rPr kumimoji="1" lang="en-US" altLang="zh-TW" sz="1200" dirty="0"/>
              <a:t>and </a:t>
            </a:r>
            <a:r>
              <a:rPr lang="en-US" altLang="zh-TW" sz="1200" dirty="0"/>
              <a:t>b</a:t>
            </a:r>
            <a:r>
              <a:rPr kumimoji="1" lang="en-US" altLang="zh-TW" sz="1200" dirty="0"/>
              <a:t>oth verified correctly </a:t>
            </a:r>
            <a:endParaRPr kumimoji="1" lang="zh-TW" altLang="en-US" sz="12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4F92334-590D-7941-B184-906895539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17677"/>
              </p:ext>
            </p:extLst>
          </p:nvPr>
        </p:nvGraphicFramePr>
        <p:xfrm>
          <a:off x="1187624" y="2708920"/>
          <a:ext cx="5040560" cy="180791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20358">
                  <a:extLst>
                    <a:ext uri="{9D8B030D-6E8A-4147-A177-3AD203B41FA5}">
                      <a16:colId xmlns:a16="http://schemas.microsoft.com/office/drawing/2014/main" val="718759513"/>
                    </a:ext>
                  </a:extLst>
                </a:gridCol>
                <a:gridCol w="1820202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Approach</a:t>
                      </a:r>
                      <a:endParaRPr lang="zh-TW" alt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Accuracy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(single)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98.8%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(mean)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99.6%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36553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Resnet50 (single, alignment)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98.6%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Resnet50 (mean, alignment)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98.8%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 (before preprocessing)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F684B3-845B-E244-BB93-4EEB36818A72}"/>
              </a:ext>
            </a:extLst>
          </p:cNvPr>
          <p:cNvGrpSpPr/>
          <p:nvPr/>
        </p:nvGrpSpPr>
        <p:grpSpPr>
          <a:xfrm>
            <a:off x="1446684" y="1973103"/>
            <a:ext cx="965075" cy="1294205"/>
            <a:chOff x="1115615" y="3056357"/>
            <a:chExt cx="965075" cy="1294205"/>
          </a:xfrm>
        </p:grpSpPr>
        <p:pic>
          <p:nvPicPr>
            <p:cNvPr id="6" name="圖片 5" descr="Error image&#10;">
              <a:extLst>
                <a:ext uri="{FF2B5EF4-FFF2-40B4-BE49-F238E27FC236}">
                  <a16:creationId xmlns:a16="http://schemas.microsoft.com/office/drawing/2014/main" id="{8EFA3E7F-4DD0-B54B-BD86-A52811B5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15" y="3056357"/>
              <a:ext cx="965075" cy="934474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186554" y="4012008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(#251)</a:t>
              </a:r>
              <a:endParaRPr kumimoji="1"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924616" y="434518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5B7BF6A-A2C8-F441-9F69-EC456BDAA717}"/>
              </a:ext>
            </a:extLst>
          </p:cNvPr>
          <p:cNvGrpSpPr/>
          <p:nvPr/>
        </p:nvGrpSpPr>
        <p:grpSpPr>
          <a:xfrm>
            <a:off x="281816" y="3419095"/>
            <a:ext cx="3250532" cy="890695"/>
            <a:chOff x="3290516" y="1944458"/>
            <a:chExt cx="3250532" cy="890695"/>
          </a:xfrm>
        </p:grpSpPr>
        <p:pic>
          <p:nvPicPr>
            <p:cNvPr id="10" name="圖片 9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F32B1BAD-C03A-4147-BC46-727C1F53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0516" y="1944460"/>
              <a:ext cx="812800" cy="88900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2" name="圖片 11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4D5D3B22-9482-DB4E-823E-26ED05E3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5223" y="1944459"/>
              <a:ext cx="830513" cy="889000"/>
            </a:xfrm>
            <a:prstGeom prst="rect">
              <a:avLst/>
            </a:prstGeom>
          </p:spPr>
        </p:pic>
        <p:pic>
          <p:nvPicPr>
            <p:cNvPr id="14" name="圖片 13" descr="一張含有 個人, 室內, 領帶, 服飾 的圖片&#10;&#10;自動產生的描述">
              <a:extLst>
                <a:ext uri="{FF2B5EF4-FFF2-40B4-BE49-F238E27FC236}">
                  <a16:creationId xmlns:a16="http://schemas.microsoft.com/office/drawing/2014/main" id="{10D695A5-8A4A-9249-9757-A9777F5F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736" y="1944458"/>
              <a:ext cx="830513" cy="890695"/>
            </a:xfrm>
            <a:prstGeom prst="rect">
              <a:avLst/>
            </a:prstGeom>
          </p:spPr>
        </p:pic>
        <p:pic>
          <p:nvPicPr>
            <p:cNvPr id="16" name="圖片 15" descr="一張含有 個人, 室內, 牆, 女性 的圖片&#10;&#10;自動產生的描述">
              <a:extLst>
                <a:ext uri="{FF2B5EF4-FFF2-40B4-BE49-F238E27FC236}">
                  <a16:creationId xmlns:a16="http://schemas.microsoft.com/office/drawing/2014/main" id="{1E6C462A-D1AF-1F46-98E4-63B48D4F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8156" y="1944459"/>
              <a:ext cx="792892" cy="889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DA40DC-4A7E-954D-A68A-4B227F07C57D}"/>
                </a:ext>
              </a:extLst>
            </p:cNvPr>
            <p:cNvSpPr/>
            <p:nvPr/>
          </p:nvSpPr>
          <p:spPr>
            <a:xfrm>
              <a:off x="3290516" y="1944458"/>
              <a:ext cx="3250532" cy="889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5E2D286-9829-EF4D-93C1-8F735FD06E9A}"/>
              </a:ext>
            </a:extLst>
          </p:cNvPr>
          <p:cNvGrpSpPr/>
          <p:nvPr/>
        </p:nvGrpSpPr>
        <p:grpSpPr>
          <a:xfrm>
            <a:off x="281351" y="5088996"/>
            <a:ext cx="3355802" cy="889000"/>
            <a:chOff x="3263210" y="3800996"/>
            <a:chExt cx="3355802" cy="889000"/>
          </a:xfrm>
        </p:grpSpPr>
        <p:pic>
          <p:nvPicPr>
            <p:cNvPr id="8" name="圖片 7" descr="一張含有 個人, 室內, 服飾, 牆 的圖片&#10;&#10;自動產生的描述">
              <a:extLst>
                <a:ext uri="{FF2B5EF4-FFF2-40B4-BE49-F238E27FC236}">
                  <a16:creationId xmlns:a16="http://schemas.microsoft.com/office/drawing/2014/main" id="{F9DAFB3B-D4AF-884F-9195-EF3EBF4C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500" y="3800996"/>
              <a:ext cx="851761" cy="887251"/>
            </a:xfrm>
            <a:prstGeom prst="rect">
              <a:avLst/>
            </a:prstGeom>
          </p:spPr>
        </p:pic>
        <p:pic>
          <p:nvPicPr>
            <p:cNvPr id="15" name="圖片 14" descr="一張含有 個人, 室內, 年輕, 牆 的圖片&#10;&#10;自動產生的描述">
              <a:extLst>
                <a:ext uri="{FF2B5EF4-FFF2-40B4-BE49-F238E27FC236}">
                  <a16:creationId xmlns:a16="http://schemas.microsoft.com/office/drawing/2014/main" id="{01EB7CA4-9868-2C40-A4C8-AD147C2E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7261" y="3800996"/>
              <a:ext cx="841751" cy="887251"/>
            </a:xfrm>
            <a:prstGeom prst="rect">
              <a:avLst/>
            </a:prstGeom>
          </p:spPr>
        </p:pic>
        <p:pic>
          <p:nvPicPr>
            <p:cNvPr id="18" name="圖片 17" descr="一張含有 個人, 室內, 牆, 尋找 的圖片&#10;&#10;自動產生的描述">
              <a:extLst>
                <a:ext uri="{FF2B5EF4-FFF2-40B4-BE49-F238E27FC236}">
                  <a16:creationId xmlns:a16="http://schemas.microsoft.com/office/drawing/2014/main" id="{8CF57962-7530-C345-9F3F-EB59EBCA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10" y="3800996"/>
              <a:ext cx="832013" cy="889000"/>
            </a:xfrm>
            <a:prstGeom prst="rect">
              <a:avLst/>
            </a:prstGeom>
          </p:spPr>
        </p:pic>
        <p:pic>
          <p:nvPicPr>
            <p:cNvPr id="20" name="圖片 19" descr="一張含有 個人, 室內, 牆, 年輕 的圖片&#10;&#10;自動產生的描述">
              <a:extLst>
                <a:ext uri="{FF2B5EF4-FFF2-40B4-BE49-F238E27FC236}">
                  <a16:creationId xmlns:a16="http://schemas.microsoft.com/office/drawing/2014/main" id="{D74D71CA-B2ED-2B4F-BEB4-03ADC741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4404" y="3802745"/>
              <a:ext cx="831096" cy="88725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25118F-88D4-414F-8D30-9567A7F52E41}"/>
                </a:ext>
              </a:extLst>
            </p:cNvPr>
            <p:cNvSpPr/>
            <p:nvPr/>
          </p:nvSpPr>
          <p:spPr>
            <a:xfrm>
              <a:off x="3263210" y="3808074"/>
              <a:ext cx="3355802" cy="88017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856489" y="6015081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pic>
        <p:nvPicPr>
          <p:cNvPr id="17" name="圖片 16" descr="一張含有 個人, 室內 的圖片&#10;&#10;自動產生的描述">
            <a:extLst>
              <a:ext uri="{FF2B5EF4-FFF2-40B4-BE49-F238E27FC236}">
                <a16:creationId xmlns:a16="http://schemas.microsoft.com/office/drawing/2014/main" id="{07B78AF6-206A-504D-9063-054AE4185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81288" y="4515943"/>
            <a:ext cx="902547" cy="10414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 descr="一張含有 個人, 室內, 女性, 牆 的圖片&#10;&#10;自動產生的描述">
            <a:extLst>
              <a:ext uri="{FF2B5EF4-FFF2-40B4-BE49-F238E27FC236}">
                <a16:creationId xmlns:a16="http://schemas.microsoft.com/office/drawing/2014/main" id="{81D7DA57-15C5-5244-8A2B-2C9C1F8172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288" y="3359664"/>
            <a:ext cx="902546" cy="101194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9" name="圖片 28" descr="一張含有 個人, 室內, 年輕, 女性 的圖片&#10;&#10;自動產生的描述">
            <a:extLst>
              <a:ext uri="{FF2B5EF4-FFF2-40B4-BE49-F238E27FC236}">
                <a16:creationId xmlns:a16="http://schemas.microsoft.com/office/drawing/2014/main" id="{C1FE99F1-F826-324E-AFA3-B3F687CFA1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734" y="5678709"/>
            <a:ext cx="927100" cy="1041400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E6DA0EB2-C3AF-9F4E-A4AB-4008572631EF}"/>
              </a:ext>
            </a:extLst>
          </p:cNvPr>
          <p:cNvGrpSpPr/>
          <p:nvPr/>
        </p:nvGrpSpPr>
        <p:grpSpPr>
          <a:xfrm>
            <a:off x="5222673" y="1786833"/>
            <a:ext cx="1016000" cy="1430067"/>
            <a:chOff x="6327959" y="1690688"/>
            <a:chExt cx="1016000" cy="1430067"/>
          </a:xfrm>
        </p:grpSpPr>
        <p:pic>
          <p:nvPicPr>
            <p:cNvPr id="9" name="圖片 8" descr="一張含有 個人, 室內, 服飾, 穿著 的圖片&#10;&#10;自動產生的描述">
              <a:extLst>
                <a:ext uri="{FF2B5EF4-FFF2-40B4-BE49-F238E27FC236}">
                  <a16:creationId xmlns:a16="http://schemas.microsoft.com/office/drawing/2014/main" id="{2021810E-29CE-F448-93AD-A64525E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7959" y="1690688"/>
              <a:ext cx="1016000" cy="10668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6454467" y="2782201"/>
              <a:ext cx="762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(#118)</a:t>
              </a:r>
              <a:endParaRPr kumimoji="1" lang="zh-TW" altLang="en-US" dirty="0"/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09E63B-580A-AB4D-B5C4-410B7C9A4B9B}"/>
              </a:ext>
            </a:extLst>
          </p:cNvPr>
          <p:cNvSpPr txBox="1"/>
          <p:nvPr/>
        </p:nvSpPr>
        <p:spPr>
          <a:xfrm>
            <a:off x="6245659" y="5907021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#3 Closest (#118</a:t>
            </a:r>
            <a:r>
              <a:rPr lang="en-US" altLang="zh-TW" dirty="0"/>
              <a:t>_4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0.748373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7B4BCD-4755-4749-9472-9CCF9D2FCF7B}"/>
              </a:ext>
            </a:extLst>
          </p:cNvPr>
          <p:cNvSpPr txBox="1"/>
          <p:nvPr/>
        </p:nvSpPr>
        <p:spPr>
          <a:xfrm>
            <a:off x="1309232" y="1473105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 mean</a:t>
            </a:r>
            <a:endParaRPr kumimoji="1" lang="zh-TW" altLang="en-US" sz="2000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202C239-0922-9448-9987-A50C0B51714F}"/>
              </a:ext>
            </a:extLst>
          </p:cNvPr>
          <p:cNvSpPr txBox="1"/>
          <p:nvPr/>
        </p:nvSpPr>
        <p:spPr>
          <a:xfrm>
            <a:off x="5044458" y="1300005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/>
              <a:t>w/o mean</a:t>
            </a:r>
            <a:endParaRPr kumimoji="1" lang="zh-TW" altLang="en-US" sz="20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F421D2A-E98D-7F48-80F0-D31789C3DFC2}"/>
              </a:ext>
            </a:extLst>
          </p:cNvPr>
          <p:cNvSpPr txBox="1"/>
          <p:nvPr/>
        </p:nvSpPr>
        <p:spPr>
          <a:xfrm>
            <a:off x="6238673" y="357301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</a:t>
            </a:r>
            <a:r>
              <a:rPr lang="en-US" altLang="zh-TW" dirty="0"/>
              <a:t>(#115_3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0.787963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32D620-3BF6-0C43-9FCE-7B2D6BB0101F}"/>
              </a:ext>
            </a:extLst>
          </p:cNvPr>
          <p:cNvSpPr txBox="1"/>
          <p:nvPr/>
        </p:nvSpPr>
        <p:spPr>
          <a:xfrm>
            <a:off x="6245659" y="4803686"/>
            <a:ext cx="2016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#2 Closest (</a:t>
            </a:r>
            <a:r>
              <a:rPr lang="en-US" altLang="zh-TW" dirty="0"/>
              <a:t>#419_0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0.757704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46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52D171-5876-4F4C-9161-0C3D11A1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4536504" cy="24749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F7D9E7-AABE-DB4A-84B4-CCCA1096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283667"/>
            <a:ext cx="6316754" cy="2197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AB8431-3EFF-6446-A060-6A0530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866054"/>
            <a:ext cx="648072" cy="7082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1593E-C905-964F-B261-7FF8EF9F64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02772"/>
            <a:ext cx="648072" cy="7445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2DA8A2-B980-564C-B06E-F812B401BB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026" y="1915691"/>
            <a:ext cx="3233323" cy="20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447925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Dataset: </a:t>
            </a:r>
            <a:r>
              <a:rPr lang="en-US" altLang="zh-TW" dirty="0">
                <a:hlinkClick r:id="rId3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Average 362 samples per-subject</a:t>
            </a:r>
            <a:endParaRPr kumimoji="1"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E594ED-65B2-8141-96F1-CB8345A0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9" y="3212976"/>
            <a:ext cx="6948264" cy="31406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FC8469-EACB-2144-989E-4473A5950BE3}"/>
              </a:ext>
            </a:extLst>
          </p:cNvPr>
          <p:cNvSpPr/>
          <p:nvPr/>
        </p:nvSpPr>
        <p:spPr>
          <a:xfrm>
            <a:off x="3851920" y="6489369"/>
            <a:ext cx="456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/>
              <a:t>VGGFace2: A dataset for </a:t>
            </a:r>
            <a:r>
              <a:rPr lang="en-US" altLang="zh-TW" sz="1200" dirty="0"/>
              <a:t>recognizing</a:t>
            </a:r>
            <a:r>
              <a:rPr lang="en" altLang="zh-TW" sz="1200" dirty="0"/>
              <a:t> face across pose and age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A5CA09-7559-944D-BDCF-79F80E4B05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1556793"/>
            <a:ext cx="5940000" cy="49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3FB0160-570C-7D4B-908E-E9A43969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56792"/>
            <a:ext cx="8135937" cy="50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1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4540315" y="6240753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2190EA50-43C8-8446-B9BF-63E4FAB5309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6008386" y="6238303"/>
            <a:ext cx="0" cy="2196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E580FC04-C710-0C48-93DC-A5065B03EE1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5783" y="4840153"/>
            <a:ext cx="1" cy="20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6395014" y="145220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4202112" y="2354085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62" idx="2"/>
            <a:endCxn id="29" idx="0"/>
          </p:cNvCxnSpPr>
          <p:nvPr/>
        </p:nvCxnSpPr>
        <p:spPr>
          <a:xfrm flipH="1">
            <a:off x="5286874" y="2125215"/>
            <a:ext cx="1" cy="228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668908" y="4835329"/>
            <a:ext cx="0" cy="199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6039958" y="5105208"/>
            <a:ext cx="183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7FF47EF6-5B81-6247-980C-D15F5208B667}"/>
              </a:ext>
            </a:extLst>
          </p:cNvPr>
          <p:cNvSpPr/>
          <p:nvPr/>
        </p:nvSpPr>
        <p:spPr>
          <a:xfrm>
            <a:off x="4202111" y="5682865"/>
            <a:ext cx="2169525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ecognition 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08C8E1EC-4F36-DB4F-8BA0-101F14ED9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113" y="1152706"/>
            <a:ext cx="2169524" cy="972509"/>
          </a:xfrm>
          <a:prstGeom prst="rect">
            <a:avLst/>
          </a:prstGeom>
        </p:spPr>
      </p:pic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78" idx="0"/>
          </p:cNvCxnSpPr>
          <p:nvPr/>
        </p:nvCxnSpPr>
        <p:spPr>
          <a:xfrm>
            <a:off x="5286874" y="2911973"/>
            <a:ext cx="0" cy="185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E2368120-34CB-114F-B2ED-CB44D914F2C1}"/>
              </a:ext>
            </a:extLst>
          </p:cNvPr>
          <p:cNvGrpSpPr/>
          <p:nvPr/>
        </p:nvGrpSpPr>
        <p:grpSpPr>
          <a:xfrm>
            <a:off x="4202112" y="3097622"/>
            <a:ext cx="2169524" cy="972509"/>
            <a:chOff x="3304997" y="3298318"/>
            <a:chExt cx="2169524" cy="972509"/>
          </a:xfrm>
        </p:grpSpPr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21CB38F5-F71A-F04D-ADA9-F3AA62A7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4997" y="3298318"/>
              <a:ext cx="2169524" cy="972509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3643200" y="3394800"/>
              <a:ext cx="238463" cy="2938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13916D-D1B9-2247-8AE4-6028F12E0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400" y="3369600"/>
              <a:ext cx="221077" cy="261542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4202112" y="4277441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a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lignment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78" idx="2"/>
            <a:endCxn id="88" idx="0"/>
          </p:cNvCxnSpPr>
          <p:nvPr/>
        </p:nvCxnSpPr>
        <p:spPr>
          <a:xfrm>
            <a:off x="5286874" y="407013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8CEE824D-B19F-A14C-8CB6-77B9179B85B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775784" y="5522858"/>
            <a:ext cx="2994" cy="160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68908" y="5530867"/>
            <a:ext cx="0" cy="151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C2E4868F-D352-C449-8819-F0122222D526}"/>
              </a:ext>
            </a:extLst>
          </p:cNvPr>
          <p:cNvSpPr/>
          <p:nvPr/>
        </p:nvSpPr>
        <p:spPr>
          <a:xfrm>
            <a:off x="3846471" y="6448063"/>
            <a:ext cx="1387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Donald Trump</a:t>
            </a:r>
            <a:endParaRPr lang="zh-TW" altLang="en-US" sz="14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5286874" y="6457926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 descr="一張含有 男人, 牆, 室內, 個人 的圖片&#10;&#10;自動產生的描述">
            <a:extLst>
              <a:ext uri="{FF2B5EF4-FFF2-40B4-BE49-F238E27FC236}">
                <a16:creationId xmlns:a16="http://schemas.microsoft.com/office/drawing/2014/main" id="{FE1F529D-F8FB-FF46-AEFD-3D3721B4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/>
          <a:stretch/>
        </p:blipFill>
        <p:spPr>
          <a:xfrm>
            <a:off x="5456202" y="5034845"/>
            <a:ext cx="425411" cy="496022"/>
          </a:xfrm>
          <a:prstGeom prst="rect">
            <a:avLst/>
          </a:prstGeom>
        </p:spPr>
      </p:pic>
      <p:pic>
        <p:nvPicPr>
          <p:cNvPr id="12" name="圖片 11" descr="一張含有 男人, 個人, 領帶, 套裝 的圖片&#10;&#10;自動產生的描述">
            <a:extLst>
              <a:ext uri="{FF2B5EF4-FFF2-40B4-BE49-F238E27FC236}">
                <a16:creationId xmlns:a16="http://schemas.microsoft.com/office/drawing/2014/main" id="{812F0406-9DD2-7945-9AE4-FC9FB1F198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4555" b="3684"/>
          <a:stretch/>
        </p:blipFill>
        <p:spPr>
          <a:xfrm>
            <a:off x="4562878" y="5042853"/>
            <a:ext cx="425811" cy="4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6E113D3-2DD2-9346-9741-7F7A272962D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81156" y="3704370"/>
            <a:ext cx="13329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29" idx="2"/>
            <a:endCxn id="81" idx="0"/>
          </p:cNvCxnSpPr>
          <p:nvPr/>
        </p:nvCxnSpPr>
        <p:spPr>
          <a:xfrm>
            <a:off x="4777016" y="4351313"/>
            <a:ext cx="0" cy="1309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4268704" y="482906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6097156" y="3440510"/>
            <a:ext cx="9948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most similar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4294351" y="566075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9001E0-B06E-B946-9272-A1560A406DB2}"/>
              </a:ext>
            </a:extLst>
          </p:cNvPr>
          <p:cNvSpPr txBox="1"/>
          <p:nvPr/>
        </p:nvSpPr>
        <p:spPr>
          <a:xfrm>
            <a:off x="131254" y="427046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6262A19-79E0-B24D-A474-95926FEEE6E4}"/>
              </a:ext>
            </a:extLst>
          </p:cNvPr>
          <p:cNvSpPr/>
          <p:nvPr/>
        </p:nvSpPr>
        <p:spPr>
          <a:xfrm>
            <a:off x="1355390" y="3234266"/>
            <a:ext cx="1539420" cy="94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32FB703B-A32B-DA4A-AE3B-E6C9DC535E7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7393" y="3704370"/>
            <a:ext cx="317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9295BD-93BD-5948-A9B6-DAB7A30FE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6434"/>
              </p:ext>
            </p:extLst>
          </p:nvPr>
        </p:nvGraphicFramePr>
        <p:xfrm>
          <a:off x="3200068" y="312586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29" name="菱形 28">
            <a:extLst>
              <a:ext uri="{FF2B5EF4-FFF2-40B4-BE49-F238E27FC236}">
                <a16:creationId xmlns:a16="http://schemas.microsoft.com/office/drawing/2014/main" id="{41695C5D-2CC0-6C4D-8C65-9282865C3BF6}"/>
              </a:ext>
            </a:extLst>
          </p:cNvPr>
          <p:cNvSpPr/>
          <p:nvPr/>
        </p:nvSpPr>
        <p:spPr>
          <a:xfrm>
            <a:off x="3672876" y="3057427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45C091-BCA8-1C4B-A53B-C5577BC72194}"/>
              </a:ext>
            </a:extLst>
          </p:cNvPr>
          <p:cNvSpPr/>
          <p:nvPr/>
        </p:nvSpPr>
        <p:spPr>
          <a:xfrm>
            <a:off x="7177754" y="3528836"/>
            <a:ext cx="158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7B8D3D3-2C7A-E14D-BB44-773CEBDE877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894810" y="3704370"/>
            <a:ext cx="2370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A642C8-64FF-1E4B-AEF1-9B3B461621A7}"/>
              </a:ext>
            </a:extLst>
          </p:cNvPr>
          <p:cNvCxnSpPr>
            <a:cxnSpLocks/>
          </p:cNvCxnSpPr>
          <p:nvPr/>
        </p:nvCxnSpPr>
        <p:spPr>
          <a:xfrm>
            <a:off x="3456876" y="3704370"/>
            <a:ext cx="2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圖片 18" descr="一張含有 男人, 牆, 室內, 個人 的圖片&#10;&#10;自動產生的描述">
            <a:extLst>
              <a:ext uri="{FF2B5EF4-FFF2-40B4-BE49-F238E27FC236}">
                <a16:creationId xmlns:a16="http://schemas.microsoft.com/office/drawing/2014/main" id="{79150BA3-2AAF-BF4F-9957-F9D493500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/>
          <a:stretch/>
        </p:blipFill>
        <p:spPr>
          <a:xfrm>
            <a:off x="381838" y="3333168"/>
            <a:ext cx="632859" cy="737903"/>
          </a:xfrm>
          <a:prstGeom prst="rect">
            <a:avLst/>
          </a:prstGeom>
        </p:spPr>
      </p:pic>
      <p:sp>
        <p:nvSpPr>
          <p:cNvPr id="2" name="圓角矩形 1">
            <a:extLst>
              <a:ext uri="{FF2B5EF4-FFF2-40B4-BE49-F238E27FC236}">
                <a16:creationId xmlns:a16="http://schemas.microsoft.com/office/drawing/2014/main" id="{3D90BDC8-870D-984F-8D07-7D31AD88608B}"/>
              </a:ext>
            </a:extLst>
          </p:cNvPr>
          <p:cNvSpPr/>
          <p:nvPr/>
        </p:nvSpPr>
        <p:spPr>
          <a:xfrm>
            <a:off x="3672876" y="2924944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E07029-405A-3E48-8369-A845ED743504}"/>
              </a:ext>
            </a:extLst>
          </p:cNvPr>
          <p:cNvSpPr txBox="1"/>
          <p:nvPr/>
        </p:nvSpPr>
        <p:spPr>
          <a:xfrm>
            <a:off x="2549437" y="4266715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5643B0-900A-8E41-8AEF-CE7D13952FA8}"/>
              </a:ext>
            </a:extLst>
          </p:cNvPr>
          <p:cNvSpPr txBox="1"/>
          <p:nvPr/>
        </p:nvSpPr>
        <p:spPr>
          <a:xfrm>
            <a:off x="4058979" y="2408021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90D7358-5ED7-BD4E-A7CA-45CD5E6A4A92}"/>
              </a:ext>
            </a:extLst>
          </p:cNvPr>
          <p:cNvSpPr/>
          <p:nvPr/>
        </p:nvSpPr>
        <p:spPr>
          <a:xfrm>
            <a:off x="6098727" y="3325156"/>
            <a:ext cx="2577729" cy="745915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424435D-1BA9-9249-AA2C-F8597780FBCB}"/>
              </a:ext>
            </a:extLst>
          </p:cNvPr>
          <p:cNvSpPr txBox="1"/>
          <p:nvPr/>
        </p:nvSpPr>
        <p:spPr>
          <a:xfrm>
            <a:off x="6423052" y="3014628"/>
            <a:ext cx="192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recognition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80184</TotalTime>
  <Words>1856</Words>
  <Application>Microsoft Macintosh PowerPoint</Application>
  <PresentationFormat>如螢幕大小 (4:3)</PresentationFormat>
  <Paragraphs>319</Paragraphs>
  <Slides>40</Slides>
  <Notes>33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Microsoft JhengHei</vt:lpstr>
      <vt:lpstr>標楷體</vt:lpstr>
      <vt:lpstr>Arial</vt:lpstr>
      <vt:lpstr>Calibri</vt:lpstr>
      <vt:lpstr>Cambria Math</vt:lpstr>
      <vt:lpstr>Helvetica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Method</vt:lpstr>
      <vt:lpstr>Method</vt:lpstr>
      <vt:lpstr>Method</vt:lpstr>
      <vt:lpstr>Method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recognition  </vt:lpstr>
      <vt:lpstr>Experiments of Face Verification (cont.)</vt:lpstr>
      <vt:lpstr>Experiments of Face Verification (cont.)</vt:lpstr>
      <vt:lpstr>Experiments of Face Verification (cont.)</vt:lpstr>
      <vt:lpstr>Experiments</vt:lpstr>
      <vt:lpstr>Experiments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4536</cp:revision>
  <dcterms:created xsi:type="dcterms:W3CDTF">2008-11-09T17:03:56Z</dcterms:created>
  <dcterms:modified xsi:type="dcterms:W3CDTF">2019-04-15T07:55:01Z</dcterms:modified>
</cp:coreProperties>
</file>